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6858000" cx="9144000"/>
  <p:notesSz cx="6735425" cy="9865975"/>
  <p:embeddedFontLst>
    <p:embeddedFont>
      <p:font typeface="Comfortaa Light"/>
      <p:regular r:id="rId11"/>
      <p:bold r:id="rId12"/>
    </p:embeddedFont>
    <p:embeddedFont>
      <p:font typeface="Libre Franklin"/>
      <p:regular r:id="rId13"/>
      <p:bold r:id="rId14"/>
      <p:italic r:id="rId15"/>
      <p:boldItalic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Libre Franklin Medium"/>
      <p:regular r:id="rId21"/>
      <p:bold r:id="rId22"/>
      <p:italic r:id="rId23"/>
      <p:boldItalic r:id="rId24"/>
    </p:embeddedFont>
    <p:embeddedFont>
      <p:font typeface="Noto Sans Black"/>
      <p:bold r:id="rId25"/>
      <p:boldItalic r:id="rId26"/>
    </p:embeddedFont>
    <p:embeddedFont>
      <p:font typeface="Gothic A1 ExtraBold"/>
      <p:bold r:id="rId27"/>
    </p:embeddedFont>
    <p:embeddedFont>
      <p:font typeface="Comfortaa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312">
          <p15:clr>
            <a:srgbClr val="000000"/>
          </p15:clr>
        </p15:guide>
        <p15:guide id="2" pos="3917">
          <p15:clr>
            <a:srgbClr val="000000"/>
          </p15:clr>
        </p15:guide>
        <p15:guide id="3" pos="5526">
          <p15:clr>
            <a:srgbClr val="747775"/>
          </p15:clr>
        </p15:guide>
        <p15:guide id="4" orient="horz" pos="1656">
          <p15:clr>
            <a:srgbClr val="747775"/>
          </p15:clr>
        </p15:guide>
        <p15:guide id="5" orient="horz" pos="2520">
          <p15:clr>
            <a:srgbClr val="747775"/>
          </p15:clr>
        </p15:guide>
        <p15:guide id="6" pos="3458">
          <p15:clr>
            <a:srgbClr val="747775"/>
          </p15:clr>
        </p15:guide>
        <p15:guide id="7" pos="1778">
          <p15:clr>
            <a:srgbClr val="747775"/>
          </p15:clr>
        </p15:guide>
      </p15:sldGuideLst>
    </p:ext>
    <p:ext uri="GoogleSlidesCustomDataVersion2">
      <go:slidesCustomData xmlns:go="http://customooxmlschemas.google.com/" r:id="rId30" roundtripDataSignature="AMtx7mjyoI5T9Lm7wjFOTMclwkyABqbCf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9E6A00C-84DD-4B01-8750-F4F2A106BE60}">
  <a:tblStyle styleId="{69E6A00C-84DD-4B01-8750-F4F2A106BE6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F7BEFB30-1E9F-4DC6-8963-A3C6F9DC16F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312" orient="horz"/>
        <p:guide pos="3917"/>
        <p:guide pos="5526"/>
        <p:guide pos="1656" orient="horz"/>
        <p:guide pos="2520" orient="horz"/>
        <p:guide pos="3458"/>
        <p:guide pos="177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LibreFranklinMedium-bold.fntdata"/><Relationship Id="rId21" Type="http://schemas.openxmlformats.org/officeDocument/2006/relationships/font" Target="fonts/LibreFranklinMedium-regular.fntdata"/><Relationship Id="rId24" Type="http://schemas.openxmlformats.org/officeDocument/2006/relationships/font" Target="fonts/LibreFranklinMedium-boldItalic.fntdata"/><Relationship Id="rId23" Type="http://schemas.openxmlformats.org/officeDocument/2006/relationships/font" Target="fonts/LibreFranklin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otoSansBlack-boldItalic.fntdata"/><Relationship Id="rId25" Type="http://schemas.openxmlformats.org/officeDocument/2006/relationships/font" Target="fonts/NotoSansBlack-bold.fntdata"/><Relationship Id="rId28" Type="http://schemas.openxmlformats.org/officeDocument/2006/relationships/font" Target="fonts/Comfortaa-regular.fntdata"/><Relationship Id="rId27" Type="http://schemas.openxmlformats.org/officeDocument/2006/relationships/font" Target="fonts/GothicA1ExtraBold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Comforta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customschemas.google.com/relationships/presentationmetadata" Target="metadata"/><Relationship Id="rId11" Type="http://schemas.openxmlformats.org/officeDocument/2006/relationships/font" Target="fonts/ComfortaaLight-regular.fntdata"/><Relationship Id="rId10" Type="http://schemas.openxmlformats.org/officeDocument/2006/relationships/slide" Target="slides/slide4.xml"/><Relationship Id="rId13" Type="http://schemas.openxmlformats.org/officeDocument/2006/relationships/font" Target="fonts/LibreFranklin-regular.fntdata"/><Relationship Id="rId12" Type="http://schemas.openxmlformats.org/officeDocument/2006/relationships/font" Target="fonts/ComfortaaLight-bold.fntdata"/><Relationship Id="rId15" Type="http://schemas.openxmlformats.org/officeDocument/2006/relationships/font" Target="fonts/LibreFranklin-italic.fntdata"/><Relationship Id="rId14" Type="http://schemas.openxmlformats.org/officeDocument/2006/relationships/font" Target="fonts/LibreFranklin-bold.fntdata"/><Relationship Id="rId17" Type="http://schemas.openxmlformats.org/officeDocument/2006/relationships/font" Target="fonts/Roboto-regular.fntdata"/><Relationship Id="rId16" Type="http://schemas.openxmlformats.org/officeDocument/2006/relationships/font" Target="fonts/LibreFranklin-boldItalic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19491" cy="495147"/>
          </a:xfrm>
          <a:prstGeom prst="rect">
            <a:avLst/>
          </a:prstGeom>
          <a:noFill/>
          <a:ln>
            <a:noFill/>
          </a:ln>
        </p:spPr>
        <p:txBody>
          <a:bodyPr anchorCtr="0" anchor="t" bIns="41575" lIns="83150" spcFirstLastPara="1" rIns="83150" wrap="square" tIns="41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14858" y="0"/>
            <a:ext cx="2919491" cy="495147"/>
          </a:xfrm>
          <a:prstGeom prst="rect">
            <a:avLst/>
          </a:prstGeom>
          <a:noFill/>
          <a:ln>
            <a:noFill/>
          </a:ln>
        </p:spPr>
        <p:txBody>
          <a:bodyPr anchorCtr="0" anchor="t" bIns="41575" lIns="83150" spcFirstLastPara="1" rIns="83150" wrap="square" tIns="415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7763" y="1233488"/>
            <a:ext cx="4440237" cy="3328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73294" y="4747843"/>
            <a:ext cx="5389176" cy="3884998"/>
          </a:xfrm>
          <a:prstGeom prst="rect">
            <a:avLst/>
          </a:prstGeom>
          <a:noFill/>
          <a:ln>
            <a:noFill/>
          </a:ln>
        </p:spPr>
        <p:txBody>
          <a:bodyPr anchorCtr="0" anchor="t" bIns="41575" lIns="83150" spcFirstLastPara="1" rIns="83150" wrap="square" tIns="41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371167"/>
            <a:ext cx="2919491" cy="495147"/>
          </a:xfrm>
          <a:prstGeom prst="rect">
            <a:avLst/>
          </a:prstGeom>
          <a:noFill/>
          <a:ln>
            <a:noFill/>
          </a:ln>
        </p:spPr>
        <p:txBody>
          <a:bodyPr anchorCtr="0" anchor="b" bIns="41575" lIns="83150" spcFirstLastPara="1" rIns="83150" wrap="square" tIns="41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14858" y="9371167"/>
            <a:ext cx="2919491" cy="495147"/>
          </a:xfrm>
          <a:prstGeom prst="rect">
            <a:avLst/>
          </a:prstGeom>
          <a:noFill/>
          <a:ln>
            <a:noFill/>
          </a:ln>
        </p:spPr>
        <p:txBody>
          <a:bodyPr anchorCtr="0" anchor="b" bIns="41575" lIns="83150" spcFirstLastPara="1" rIns="83150" wrap="square" tIns="41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US" sz="1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1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3cf70e513_4_36:notes"/>
          <p:cNvSpPr/>
          <p:nvPr>
            <p:ph idx="2" type="sldImg"/>
          </p:nvPr>
        </p:nvSpPr>
        <p:spPr>
          <a:xfrm>
            <a:off x="1347085" y="685137"/>
            <a:ext cx="4162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g263cf70e513_4_36:notes"/>
          <p:cNvSpPr txBox="1"/>
          <p:nvPr>
            <p:ph idx="1" type="body"/>
          </p:nvPr>
        </p:nvSpPr>
        <p:spPr>
          <a:xfrm>
            <a:off x="685800" y="4343399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9e8f1731af_1_87:notes"/>
          <p:cNvSpPr/>
          <p:nvPr>
            <p:ph idx="2" type="sldImg"/>
          </p:nvPr>
        </p:nvSpPr>
        <p:spPr>
          <a:xfrm>
            <a:off x="1147707" y="1233447"/>
            <a:ext cx="4440000" cy="33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29e8f1731af_1_87:notes"/>
          <p:cNvSpPr txBox="1"/>
          <p:nvPr>
            <p:ph idx="1" type="body"/>
          </p:nvPr>
        </p:nvSpPr>
        <p:spPr>
          <a:xfrm>
            <a:off x="673262" y="4747687"/>
            <a:ext cx="5388900" cy="38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75" lIns="83150" spcFirstLastPara="1" rIns="83150" wrap="square" tIns="41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9" name="Google Shape;139;g29e8f1731af_1_87:notes"/>
          <p:cNvSpPr txBox="1"/>
          <p:nvPr>
            <p:ph idx="12" type="sldNum"/>
          </p:nvPr>
        </p:nvSpPr>
        <p:spPr>
          <a:xfrm>
            <a:off x="3814674" y="9370858"/>
            <a:ext cx="29196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1575" lIns="83150" spcFirstLastPara="1" rIns="83150" wrap="square" tIns="41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a3c4cb7b08_1_0:notes"/>
          <p:cNvSpPr/>
          <p:nvPr>
            <p:ph idx="2" type="sldImg"/>
          </p:nvPr>
        </p:nvSpPr>
        <p:spPr>
          <a:xfrm>
            <a:off x="1147707" y="1233447"/>
            <a:ext cx="4440000" cy="33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2a3c4cb7b08_1_0:notes"/>
          <p:cNvSpPr txBox="1"/>
          <p:nvPr>
            <p:ph idx="1" type="body"/>
          </p:nvPr>
        </p:nvSpPr>
        <p:spPr>
          <a:xfrm>
            <a:off x="673230" y="4747531"/>
            <a:ext cx="5388600" cy="38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75" lIns="83150" spcFirstLastPara="1" rIns="83150" wrap="square" tIns="41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5" name="Google Shape;155;g2a3c4cb7b08_1_0:notes"/>
          <p:cNvSpPr txBox="1"/>
          <p:nvPr>
            <p:ph idx="12" type="sldNum"/>
          </p:nvPr>
        </p:nvSpPr>
        <p:spPr>
          <a:xfrm>
            <a:off x="3814490" y="9370549"/>
            <a:ext cx="29196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1575" lIns="83150" spcFirstLastPara="1" rIns="83150" wrap="square" tIns="41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64ba4f1287_0_0:notes"/>
          <p:cNvSpPr/>
          <p:nvPr>
            <p:ph idx="2" type="sldImg"/>
          </p:nvPr>
        </p:nvSpPr>
        <p:spPr>
          <a:xfrm>
            <a:off x="1147707" y="1233447"/>
            <a:ext cx="4440000" cy="33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264ba4f1287_0_0:notes"/>
          <p:cNvSpPr txBox="1"/>
          <p:nvPr>
            <p:ph idx="1" type="body"/>
          </p:nvPr>
        </p:nvSpPr>
        <p:spPr>
          <a:xfrm>
            <a:off x="673230" y="4747531"/>
            <a:ext cx="5388600" cy="38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75" lIns="83150" spcFirstLastPara="1" rIns="83150" wrap="square" tIns="41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0" name="Google Shape;170;g264ba4f1287_0_0:notes"/>
          <p:cNvSpPr txBox="1"/>
          <p:nvPr>
            <p:ph idx="12" type="sldNum"/>
          </p:nvPr>
        </p:nvSpPr>
        <p:spPr>
          <a:xfrm>
            <a:off x="3814490" y="9370549"/>
            <a:ext cx="29196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1575" lIns="83150" spcFirstLastPara="1" rIns="83150" wrap="square" tIns="41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6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6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9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69"/>
          <p:cNvSpPr txBox="1"/>
          <p:nvPr>
            <p:ph idx="1" type="body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69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69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69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69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0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70"/>
          <p:cNvSpPr/>
          <p:nvPr>
            <p:ph idx="2" type="pic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70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70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70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70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71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7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7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7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2"/>
          <p:cNvSpPr txBox="1"/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72"/>
          <p:cNvSpPr txBox="1"/>
          <p:nvPr>
            <p:ph idx="1" type="body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7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7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7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ningmate_Weekly Report">
  <p:cSld name="8_사용자 지정 레이아웃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3"/>
          <p:cNvSpPr/>
          <p:nvPr/>
        </p:nvSpPr>
        <p:spPr>
          <a:xfrm>
            <a:off x="0" y="5384245"/>
            <a:ext cx="9144272" cy="1473755"/>
          </a:xfrm>
          <a:prstGeom prst="rect">
            <a:avLst/>
          </a:prstGeom>
          <a:solidFill>
            <a:srgbClr val="520060"/>
          </a:solidFill>
          <a:ln>
            <a:noFill/>
          </a:ln>
        </p:spPr>
        <p:txBody>
          <a:bodyPr anchorCtr="0" anchor="ctr" bIns="39075" lIns="78175" spcFirstLastPara="1" rIns="78175" wrap="square" tIns="3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54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73"/>
          <p:cNvSpPr txBox="1"/>
          <p:nvPr>
            <p:ph idx="10" type="dt"/>
          </p:nvPr>
        </p:nvSpPr>
        <p:spPr>
          <a:xfrm>
            <a:off x="7995082" y="6443560"/>
            <a:ext cx="888507" cy="11168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96" name="Google Shape;96;p73"/>
          <p:cNvSpPr txBox="1"/>
          <p:nvPr>
            <p:ph idx="1" type="body"/>
          </p:nvPr>
        </p:nvSpPr>
        <p:spPr>
          <a:xfrm>
            <a:off x="883426" y="2344899"/>
            <a:ext cx="7233954" cy="703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600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940"/>
              </a:spcBef>
              <a:spcAft>
                <a:spcPts val="0"/>
              </a:spcAft>
              <a:buClr>
                <a:srgbClr val="482C5D"/>
              </a:buClr>
              <a:buSzPts val="4800"/>
              <a:buNone/>
              <a:defRPr b="1" i="0" sz="4105">
                <a:latin typeface="Noto Sans Black"/>
                <a:ea typeface="Noto Sans Black"/>
                <a:cs typeface="Noto Sans Black"/>
                <a:sym typeface="Noto Sans Black"/>
              </a:defRPr>
            </a:lvl1pPr>
            <a:lvl2pPr indent="-342900" lvl="1" marL="914400" algn="l">
              <a:lnSpc>
                <a:spcPct val="100000"/>
              </a:lnSpc>
              <a:spcBef>
                <a:spcPts val="470"/>
              </a:spcBef>
              <a:spcAft>
                <a:spcPts val="0"/>
              </a:spcAft>
              <a:buClr>
                <a:srgbClr val="482C5D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470"/>
              </a:spcBef>
              <a:spcAft>
                <a:spcPts val="0"/>
              </a:spcAft>
              <a:buClr>
                <a:srgbClr val="482C5D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470"/>
              </a:spcBef>
              <a:spcAft>
                <a:spcPts val="0"/>
              </a:spcAft>
              <a:buClr>
                <a:srgbClr val="482C5D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470"/>
              </a:spcBef>
              <a:spcAft>
                <a:spcPts val="0"/>
              </a:spcAft>
              <a:buClr>
                <a:srgbClr val="482C5D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97" name="Google Shape;97;p73"/>
          <p:cNvCxnSpPr/>
          <p:nvPr/>
        </p:nvCxnSpPr>
        <p:spPr>
          <a:xfrm rot="10800000">
            <a:off x="6420623" y="6029161"/>
            <a:ext cx="2723649" cy="0"/>
          </a:xfrm>
          <a:prstGeom prst="straightConnector1">
            <a:avLst/>
          </a:prstGeom>
          <a:noFill/>
          <a:ln cap="flat" cmpd="sng" w="571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98" name="Google Shape;98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0682" y="264150"/>
            <a:ext cx="1871054" cy="414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TITLE_AND_BODY_2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288b166e4ae_6_475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2"/>
          <p:cNvSpPr txBox="1"/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62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7" name="Google Shape;27;p6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" name="Google Shape;32;p6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" name="Google Shape;33;p6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4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4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4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4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5"/>
          <p:cNvSpPr txBox="1"/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5"/>
          <p:cNvSpPr txBox="1"/>
          <p:nvPr>
            <p:ph idx="1" type="body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3" name="Google Shape;43;p65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5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5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6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6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66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66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6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6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7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7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67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67"/>
          <p:cNvSpPr txBox="1"/>
          <p:nvPr>
            <p:ph idx="3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8" name="Google Shape;58;p67"/>
          <p:cNvSpPr txBox="1"/>
          <p:nvPr>
            <p:ph idx="4" type="body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67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7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67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8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68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68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68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0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60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60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60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60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60"/>
          <p:cNvSpPr txBox="1"/>
          <p:nvPr/>
        </p:nvSpPr>
        <p:spPr>
          <a:xfrm>
            <a:off x="298750" y="6430325"/>
            <a:ext cx="28071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319AC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KOSIGN (CAMBODIA) INVESTMENT CO.,LTD</a:t>
            </a:r>
            <a:endParaRPr b="0" i="0" sz="1000" u="none" cap="none" strike="noStrike">
              <a:solidFill>
                <a:srgbClr val="319AC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cxnSp>
        <p:nvCxnSpPr>
          <p:cNvPr id="16" name="Google Shape;16;p60"/>
          <p:cNvCxnSpPr/>
          <p:nvPr/>
        </p:nvCxnSpPr>
        <p:spPr>
          <a:xfrm>
            <a:off x="3105962" y="6507272"/>
            <a:ext cx="3341895" cy="0"/>
          </a:xfrm>
          <a:prstGeom prst="straightConnector1">
            <a:avLst/>
          </a:prstGeom>
          <a:noFill/>
          <a:ln cap="flat" cmpd="sng" w="57150">
            <a:solidFill>
              <a:srgbClr val="AFDBE7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7" name="Google Shape;17;p6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813128" y="6304806"/>
            <a:ext cx="2010084" cy="29295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6.png"/><Relationship Id="rId10" Type="http://schemas.openxmlformats.org/officeDocument/2006/relationships/image" Target="../media/image9.png"/><Relationship Id="rId13" Type="http://schemas.openxmlformats.org/officeDocument/2006/relationships/image" Target="../media/image24.png"/><Relationship Id="rId1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9" Type="http://schemas.openxmlformats.org/officeDocument/2006/relationships/image" Target="../media/image16.png"/><Relationship Id="rId15" Type="http://schemas.openxmlformats.org/officeDocument/2006/relationships/image" Target="../media/image4.png"/><Relationship Id="rId14" Type="http://schemas.openxmlformats.org/officeDocument/2006/relationships/image" Target="../media/image22.png"/><Relationship Id="rId17" Type="http://schemas.openxmlformats.org/officeDocument/2006/relationships/image" Target="../media/image14.png"/><Relationship Id="rId16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3.png"/><Relationship Id="rId7" Type="http://schemas.openxmlformats.org/officeDocument/2006/relationships/image" Target="../media/image11.png"/><Relationship Id="rId8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Relationship Id="rId5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Relationship Id="rId5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3cf70e513_4_3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4" name="Google Shape;104;g263cf70e513_4_36"/>
          <p:cNvSpPr txBox="1"/>
          <p:nvPr/>
        </p:nvSpPr>
        <p:spPr>
          <a:xfrm>
            <a:off x="0" y="7163"/>
            <a:ext cx="4272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073763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Organization Structure</a:t>
            </a:r>
            <a:endParaRPr b="1" sz="2700">
              <a:solidFill>
                <a:srgbClr val="073763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05" name="Google Shape;105;g263cf70e513_4_36"/>
          <p:cNvSpPr txBox="1"/>
          <p:nvPr/>
        </p:nvSpPr>
        <p:spPr>
          <a:xfrm>
            <a:off x="6362850" y="115500"/>
            <a:ext cx="2781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Calibri"/>
              <a:buNone/>
            </a:pPr>
            <a:r>
              <a:rPr b="1" lang="en-US"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B2B R&amp;D Department</a:t>
            </a:r>
            <a:endParaRPr b="1" i="0" sz="1800" u="none" cap="none" strike="noStrik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g263cf70e513_4_36"/>
          <p:cNvPicPr preferRelativeResize="0"/>
          <p:nvPr/>
        </p:nvPicPr>
        <p:blipFill rotWithShape="1">
          <a:blip r:embed="rId3">
            <a:alphaModFix/>
          </a:blip>
          <a:srcRect b="2253" l="0" r="0" t="2253"/>
          <a:stretch/>
        </p:blipFill>
        <p:spPr>
          <a:xfrm>
            <a:off x="4948214" y="5092435"/>
            <a:ext cx="677295" cy="83342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7" name="Google Shape;107;g263cf70e513_4_36"/>
          <p:cNvSpPr/>
          <p:nvPr/>
        </p:nvSpPr>
        <p:spPr>
          <a:xfrm flipH="1">
            <a:off x="3614733" y="1852615"/>
            <a:ext cx="1726200" cy="2286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1000" u="none" cap="none" strike="noStrike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치응 라타</a:t>
            </a:r>
            <a:endParaRPr b="0" i="0" sz="10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-US" sz="700" u="none" cap="none" strike="noStrike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Chheang Ratha</a:t>
            </a:r>
            <a:r>
              <a:rPr b="0" i="0" lang="en-US" sz="7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 </a:t>
            </a:r>
            <a:r>
              <a:rPr b="0" i="0" lang="en-US" sz="700" u="none" cap="none" strike="noStrike">
                <a:solidFill>
                  <a:srgbClr val="3175A9"/>
                </a:solidFill>
                <a:highlight>
                  <a:srgbClr val="FFFF00"/>
                </a:highlight>
                <a:latin typeface="Comfortaa Light"/>
                <a:ea typeface="Comfortaa Light"/>
                <a:cs typeface="Comfortaa Light"/>
                <a:sym typeface="Comfortaa Light"/>
              </a:rPr>
              <a:t>Manager</a:t>
            </a:r>
            <a:endParaRPr b="0" i="0" sz="900" u="none" cap="none" strike="noStrike">
              <a:solidFill>
                <a:srgbClr val="3175A9"/>
              </a:solidFill>
              <a:highlight>
                <a:srgbClr val="FFFF00"/>
              </a:highlight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pic>
        <p:nvPicPr>
          <p:cNvPr id="108" name="Google Shape;108;g263cf70e513_4_36"/>
          <p:cNvPicPr preferRelativeResize="0"/>
          <p:nvPr/>
        </p:nvPicPr>
        <p:blipFill rotWithShape="1">
          <a:blip r:embed="rId4">
            <a:alphaModFix/>
          </a:blip>
          <a:srcRect b="1409" l="16818" r="19621" t="11611"/>
          <a:stretch/>
        </p:blipFill>
        <p:spPr>
          <a:xfrm>
            <a:off x="3988373" y="463275"/>
            <a:ext cx="978600" cy="1279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9" name="Google Shape;109;g263cf70e513_4_36"/>
          <p:cNvSpPr/>
          <p:nvPr/>
        </p:nvSpPr>
        <p:spPr>
          <a:xfrm flipH="1">
            <a:off x="5245626" y="1987413"/>
            <a:ext cx="1570800" cy="2181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800" u="none" cap="none" strike="noStrike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어은 지위언</a:t>
            </a:r>
            <a:endParaRPr b="0" i="0" sz="8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-US" sz="700" u="none" cap="none" strike="noStrike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Ngoeun Chivorn</a:t>
            </a:r>
            <a:r>
              <a:rPr b="0" i="0" lang="en-US" sz="7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/Sr. SW I</a:t>
            </a:r>
            <a:endParaRPr sz="700">
              <a:solidFill>
                <a:srgbClr val="3175A9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110" name="Google Shape;110;g263cf70e513_4_36"/>
          <p:cNvPicPr preferRelativeResize="0"/>
          <p:nvPr/>
        </p:nvPicPr>
        <p:blipFill rotWithShape="1">
          <a:blip r:embed="rId5">
            <a:alphaModFix/>
          </a:blip>
          <a:srcRect b="-93" l="13990" r="9434" t="-4018"/>
          <a:stretch/>
        </p:blipFill>
        <p:spPr>
          <a:xfrm>
            <a:off x="5545073" y="680127"/>
            <a:ext cx="921900" cy="1217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1" name="Google Shape;111;g263cf70e513_4_36"/>
          <p:cNvSpPr/>
          <p:nvPr/>
        </p:nvSpPr>
        <p:spPr>
          <a:xfrm flipH="1">
            <a:off x="2189154" y="1958182"/>
            <a:ext cx="1520400" cy="2517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마이 마리나</a:t>
            </a:r>
            <a:endParaRPr b="0" i="0" sz="8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-US" sz="700" u="none" cap="none" strike="noStrike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Meas Marina</a:t>
            </a:r>
            <a:r>
              <a:rPr b="0" i="0" lang="en-US" sz="7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 </a:t>
            </a:r>
            <a:r>
              <a:rPr lang="en-US" sz="700">
                <a:solidFill>
                  <a:srgbClr val="3175A9"/>
                </a:solidFill>
                <a:highlight>
                  <a:srgbClr val="FFFF00"/>
                </a:highlight>
                <a:latin typeface="Comfortaa Light"/>
                <a:ea typeface="Comfortaa Light"/>
                <a:cs typeface="Comfortaa Light"/>
                <a:sym typeface="Comfortaa Light"/>
              </a:rPr>
              <a:t>L</a:t>
            </a:r>
            <a:r>
              <a:rPr b="0" i="0" lang="en-US" sz="700" u="none" cap="none" strike="noStrike">
                <a:solidFill>
                  <a:srgbClr val="3175A9"/>
                </a:solidFill>
                <a:highlight>
                  <a:srgbClr val="FFFF00"/>
                </a:highlight>
                <a:latin typeface="Comfortaa Light"/>
                <a:ea typeface="Comfortaa Light"/>
                <a:cs typeface="Comfortaa Light"/>
                <a:sym typeface="Comfortaa Light"/>
              </a:rPr>
              <a:t>eader</a:t>
            </a:r>
            <a:endParaRPr b="0" i="0" sz="700" u="none" cap="none" strike="noStrike">
              <a:solidFill>
                <a:srgbClr val="3175A9"/>
              </a:solidFill>
              <a:highlight>
                <a:srgbClr val="FFFF00"/>
              </a:highlight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pic>
        <p:nvPicPr>
          <p:cNvPr id="112" name="Google Shape;112;g263cf70e513_4_36"/>
          <p:cNvPicPr preferRelativeResize="0"/>
          <p:nvPr/>
        </p:nvPicPr>
        <p:blipFill rotWithShape="1">
          <a:blip r:embed="rId6">
            <a:alphaModFix/>
          </a:blip>
          <a:srcRect b="6486" l="18961" r="19313" t="15272"/>
          <a:stretch/>
        </p:blipFill>
        <p:spPr>
          <a:xfrm>
            <a:off x="2477777" y="684745"/>
            <a:ext cx="930300" cy="1195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3" name="Google Shape;113;g263cf70e513_4_36"/>
          <p:cNvSpPr/>
          <p:nvPr/>
        </p:nvSpPr>
        <p:spPr>
          <a:xfrm flipH="1">
            <a:off x="2480881" y="3317604"/>
            <a:ext cx="1074000" cy="2259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미은 가워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-US" sz="500" u="none" cap="none" strike="noStrike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Mean Khaw</a:t>
            </a:r>
            <a:r>
              <a:rPr b="0" i="0" lang="en-US" sz="5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/ </a:t>
            </a:r>
            <a:r>
              <a:rPr lang="en-US" sz="500">
                <a:solidFill>
                  <a:srgbClr val="3175A9"/>
                </a:solidFill>
                <a:highlight>
                  <a:srgbClr val="FFFF00"/>
                </a:highlight>
                <a:latin typeface="Comfortaa Light"/>
                <a:ea typeface="Comfortaa Light"/>
                <a:cs typeface="Comfortaa Light"/>
                <a:sym typeface="Comfortaa Light"/>
              </a:rPr>
              <a:t>BT</a:t>
            </a:r>
            <a:endParaRPr b="0" i="0" sz="1300" u="none" cap="none" strike="noStrike">
              <a:solidFill>
                <a:srgbClr val="3175A9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114" name="Google Shape;114;g263cf70e513_4_36"/>
          <p:cNvPicPr preferRelativeResize="0"/>
          <p:nvPr/>
        </p:nvPicPr>
        <p:blipFill rotWithShape="1">
          <a:blip r:embed="rId7">
            <a:alphaModFix/>
          </a:blip>
          <a:srcRect b="0" l="10555" r="10555" t="0"/>
          <a:stretch/>
        </p:blipFill>
        <p:spPr>
          <a:xfrm>
            <a:off x="2568028" y="2146793"/>
            <a:ext cx="887100" cy="1091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5" name="Google Shape;115;g263cf70e513_4_36"/>
          <p:cNvSpPr/>
          <p:nvPr/>
        </p:nvSpPr>
        <p:spPr>
          <a:xfrm flipH="1">
            <a:off x="3995057" y="3287673"/>
            <a:ext cx="957900" cy="2259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갓 위익즈까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-US" sz="500" u="none" cap="none" strike="noStrike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Khat Vicheka</a:t>
            </a:r>
            <a:r>
              <a:rPr b="0" i="0" lang="en-US" sz="5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</a:t>
            </a:r>
            <a:r>
              <a:rPr lang="en-US" sz="500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/ </a:t>
            </a:r>
            <a:r>
              <a:rPr lang="en-US" sz="500">
                <a:solidFill>
                  <a:srgbClr val="3175A9"/>
                </a:solidFill>
                <a:highlight>
                  <a:srgbClr val="FFFF00"/>
                </a:highlight>
                <a:latin typeface="Comfortaa Light"/>
                <a:ea typeface="Comfortaa Light"/>
                <a:cs typeface="Comfortaa Light"/>
                <a:sym typeface="Comfortaa Light"/>
              </a:rPr>
              <a:t>BT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pic>
        <p:nvPicPr>
          <p:cNvPr id="116" name="Google Shape;116;g263cf70e513_4_36"/>
          <p:cNvPicPr preferRelativeResize="0"/>
          <p:nvPr/>
        </p:nvPicPr>
        <p:blipFill rotWithShape="1">
          <a:blip r:embed="rId8">
            <a:alphaModFix/>
          </a:blip>
          <a:srcRect b="0" l="10555" r="10555" t="0"/>
          <a:stretch/>
        </p:blipFill>
        <p:spPr>
          <a:xfrm>
            <a:off x="4030505" y="2135114"/>
            <a:ext cx="887100" cy="1091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7" name="Google Shape;117;g263cf70e513_4_36"/>
          <p:cNvSpPr/>
          <p:nvPr/>
        </p:nvSpPr>
        <p:spPr>
          <a:xfrm flipH="1">
            <a:off x="5454731" y="3287681"/>
            <a:ext cx="1148400" cy="2259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라이 짠위미은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-US" sz="500" u="none" cap="none" strike="noStrike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Lay Chanvimean</a:t>
            </a:r>
            <a:r>
              <a:rPr b="0" i="0" lang="en-US" sz="5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 SW II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pic>
        <p:nvPicPr>
          <p:cNvPr id="118" name="Google Shape;118;g263cf70e513_4_36"/>
          <p:cNvPicPr preferRelativeResize="0"/>
          <p:nvPr/>
        </p:nvPicPr>
        <p:blipFill rotWithShape="1">
          <a:blip r:embed="rId9">
            <a:alphaModFix/>
          </a:blip>
          <a:srcRect b="0" l="10555" r="10555" t="0"/>
          <a:stretch/>
        </p:blipFill>
        <p:spPr>
          <a:xfrm>
            <a:off x="5612129" y="2172730"/>
            <a:ext cx="860400" cy="1059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9" name="Google Shape;119;g263cf70e513_4_36"/>
          <p:cNvSpPr/>
          <p:nvPr/>
        </p:nvSpPr>
        <p:spPr>
          <a:xfrm flipH="1">
            <a:off x="2904348" y="4625602"/>
            <a:ext cx="952800" cy="2259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엑 서러욧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-US" sz="500" u="none" cap="none" strike="noStrike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Ek Sarayuth</a:t>
            </a:r>
            <a:r>
              <a:rPr b="0" i="0" lang="en-US" sz="5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 SW I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pic>
        <p:nvPicPr>
          <p:cNvPr id="120" name="Google Shape;120;g263cf70e513_4_36"/>
          <p:cNvPicPr preferRelativeResize="0"/>
          <p:nvPr/>
        </p:nvPicPr>
        <p:blipFill rotWithShape="1">
          <a:blip r:embed="rId10">
            <a:alphaModFix/>
          </a:blip>
          <a:srcRect b="0" l="10555" r="10555" t="0"/>
          <a:stretch/>
        </p:blipFill>
        <p:spPr>
          <a:xfrm>
            <a:off x="2931822" y="3458720"/>
            <a:ext cx="887177" cy="1091681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1" name="Google Shape;121;g263cf70e513_4_36"/>
          <p:cNvSpPr/>
          <p:nvPr/>
        </p:nvSpPr>
        <p:spPr>
          <a:xfrm flipH="1">
            <a:off x="1390851" y="4625592"/>
            <a:ext cx="1244400" cy="2259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워옹 삣다라봇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-US" sz="500" u="none" cap="none" strike="noStrike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Vong Pichdaraboth</a:t>
            </a:r>
            <a:r>
              <a:rPr b="0" i="0" lang="en-US" sz="5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 SW I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pic>
        <p:nvPicPr>
          <p:cNvPr id="122" name="Google Shape;122;g263cf70e513_4_36"/>
          <p:cNvPicPr preferRelativeResize="0"/>
          <p:nvPr/>
        </p:nvPicPr>
        <p:blipFill rotWithShape="1">
          <a:blip r:embed="rId11">
            <a:alphaModFix/>
          </a:blip>
          <a:srcRect b="0" l="10555" r="10555" t="0"/>
          <a:stretch/>
        </p:blipFill>
        <p:spPr>
          <a:xfrm>
            <a:off x="1569586" y="3483418"/>
            <a:ext cx="887177" cy="1091681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3" name="Google Shape;123;g263cf70e513_4_36"/>
          <p:cNvSpPr/>
          <p:nvPr/>
        </p:nvSpPr>
        <p:spPr>
          <a:xfrm flipH="1">
            <a:off x="5482771" y="4625599"/>
            <a:ext cx="957900" cy="2259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엠 본린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-US" sz="500" u="none" cap="none" strike="noStrike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Em Boonlin</a:t>
            </a:r>
            <a:r>
              <a:rPr b="0" i="0" lang="en-US" sz="5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  SW I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pic>
        <p:nvPicPr>
          <p:cNvPr id="124" name="Google Shape;124;g263cf70e513_4_36"/>
          <p:cNvPicPr preferRelativeResize="0"/>
          <p:nvPr/>
        </p:nvPicPr>
        <p:blipFill rotWithShape="1">
          <a:blip r:embed="rId12">
            <a:alphaModFix/>
          </a:blip>
          <a:srcRect b="0" l="8449" r="12661" t="0"/>
          <a:stretch/>
        </p:blipFill>
        <p:spPr>
          <a:xfrm>
            <a:off x="5518267" y="3466024"/>
            <a:ext cx="887178" cy="1091681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5" name="Google Shape;125;g263cf70e513_4_36"/>
          <p:cNvSpPr/>
          <p:nvPr/>
        </p:nvSpPr>
        <p:spPr>
          <a:xfrm flipH="1">
            <a:off x="6774537" y="4630224"/>
            <a:ext cx="978600" cy="2097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다라 소비타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-US" sz="500" u="none" cap="none" strike="noStrike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Dara Sovita</a:t>
            </a:r>
            <a:r>
              <a:rPr lang="en-US" sz="500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  SW I</a:t>
            </a:r>
            <a:endParaRPr sz="500">
              <a:solidFill>
                <a:srgbClr val="3175A9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126" name="Google Shape;126;g263cf70e513_4_36"/>
          <p:cNvPicPr preferRelativeResize="0"/>
          <p:nvPr/>
        </p:nvPicPr>
        <p:blipFill rotWithShape="1">
          <a:blip r:embed="rId13">
            <a:alphaModFix/>
          </a:blip>
          <a:srcRect b="2272" l="0" r="0" t="2262"/>
          <a:stretch/>
        </p:blipFill>
        <p:spPr>
          <a:xfrm>
            <a:off x="6820326" y="3444892"/>
            <a:ext cx="887177" cy="1091681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7" name="Google Shape;127;g263cf70e513_4_36"/>
          <p:cNvSpPr/>
          <p:nvPr/>
        </p:nvSpPr>
        <p:spPr>
          <a:xfrm flipH="1">
            <a:off x="4194994" y="4625587"/>
            <a:ext cx="952800" cy="2259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파앗 완다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-US" sz="500" u="none" cap="none" strike="noStrike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Phat Vanda</a:t>
            </a:r>
            <a:r>
              <a:rPr b="0" i="0" lang="en-US" sz="5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</a:t>
            </a:r>
            <a:r>
              <a:rPr lang="en-US" sz="500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SW I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pic>
        <p:nvPicPr>
          <p:cNvPr id="128" name="Google Shape;128;g263cf70e513_4_36"/>
          <p:cNvPicPr preferRelativeResize="0"/>
          <p:nvPr/>
        </p:nvPicPr>
        <p:blipFill rotWithShape="1">
          <a:blip r:embed="rId14">
            <a:alphaModFix/>
          </a:blip>
          <a:srcRect b="0" l="10555" r="10555" t="0"/>
          <a:stretch/>
        </p:blipFill>
        <p:spPr>
          <a:xfrm>
            <a:off x="4255657" y="3505059"/>
            <a:ext cx="828900" cy="1058889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9" name="Google Shape;129;g263cf70e513_4_36"/>
          <p:cNvSpPr/>
          <p:nvPr/>
        </p:nvSpPr>
        <p:spPr>
          <a:xfrm flipH="1">
            <a:off x="3408580" y="6048934"/>
            <a:ext cx="1018200" cy="2259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700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씸 쏘캔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lang="en-US" sz="500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Sim Sokhen</a:t>
            </a:r>
            <a:r>
              <a:rPr b="0" i="0" lang="en-US" sz="5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 </a:t>
            </a:r>
            <a:r>
              <a:rPr lang="en-US" sz="500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Intern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pic>
        <p:nvPicPr>
          <p:cNvPr id="130" name="Google Shape;130;g263cf70e513_4_36"/>
          <p:cNvPicPr preferRelativeResize="0"/>
          <p:nvPr/>
        </p:nvPicPr>
        <p:blipFill rotWithShape="1">
          <a:blip r:embed="rId15">
            <a:alphaModFix/>
          </a:blip>
          <a:srcRect b="1114" l="0" r="0" t="1104"/>
          <a:stretch/>
        </p:blipFill>
        <p:spPr>
          <a:xfrm>
            <a:off x="3577868" y="5091122"/>
            <a:ext cx="670317" cy="82482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1" name="Google Shape;131;g263cf70e513_4_36"/>
          <p:cNvSpPr/>
          <p:nvPr/>
        </p:nvSpPr>
        <p:spPr>
          <a:xfrm flipH="1">
            <a:off x="1957870" y="6040682"/>
            <a:ext cx="1148400" cy="2259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700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꽁 라디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lang="en-US" sz="500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Kong Rady</a:t>
            </a:r>
            <a:r>
              <a:rPr b="0" i="0" lang="en-US" sz="5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 </a:t>
            </a:r>
            <a:r>
              <a:rPr lang="en-US" sz="500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Intern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pic>
        <p:nvPicPr>
          <p:cNvPr id="132" name="Google Shape;132;g263cf70e513_4_36"/>
          <p:cNvPicPr preferRelativeResize="0"/>
          <p:nvPr/>
        </p:nvPicPr>
        <p:blipFill rotWithShape="1">
          <a:blip r:embed="rId16">
            <a:alphaModFix/>
          </a:blip>
          <a:srcRect b="-1610" l="-4042" r="-4053" t="-1620"/>
          <a:stretch/>
        </p:blipFill>
        <p:spPr>
          <a:xfrm>
            <a:off x="2196642" y="5090703"/>
            <a:ext cx="670329" cy="824833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3" name="Google Shape;133;g263cf70e513_4_36"/>
          <p:cNvSpPr/>
          <p:nvPr/>
        </p:nvSpPr>
        <p:spPr>
          <a:xfrm flipH="1">
            <a:off x="4729319" y="6067915"/>
            <a:ext cx="1115100" cy="2259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700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렌 릿티삭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lang="en-US" sz="500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Ren Rithysak</a:t>
            </a:r>
            <a:r>
              <a:rPr b="0" i="0" lang="en-US" sz="500" u="none" cap="none" strike="noStrike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  </a:t>
            </a:r>
            <a:r>
              <a:rPr lang="en-US" sz="500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Intern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</p:txBody>
      </p:sp>
      <p:sp>
        <p:nvSpPr>
          <p:cNvPr id="134" name="Google Shape;134;g263cf70e513_4_36"/>
          <p:cNvSpPr/>
          <p:nvPr/>
        </p:nvSpPr>
        <p:spPr>
          <a:xfrm flipH="1">
            <a:off x="6087938" y="6063975"/>
            <a:ext cx="1244400" cy="209700"/>
          </a:xfrm>
          <a:prstGeom prst="parallelogram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73150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US" sz="700">
                <a:solidFill>
                  <a:srgbClr val="3175A9"/>
                </a:solidFill>
                <a:latin typeface="Gothic A1 ExtraBold"/>
                <a:ea typeface="Gothic A1 ExtraBold"/>
                <a:cs typeface="Gothic A1 ExtraBold"/>
                <a:sym typeface="Gothic A1 ExtraBold"/>
              </a:rPr>
              <a:t>머언 모니로앗</a:t>
            </a:r>
            <a:endParaRPr b="0" i="0" sz="700" u="none" cap="none" strike="noStrike">
              <a:solidFill>
                <a:srgbClr val="3175A9"/>
              </a:solidFill>
              <a:latin typeface="Gothic A1 ExtraBold"/>
              <a:ea typeface="Gothic A1 ExtraBold"/>
              <a:cs typeface="Gothic A1 ExtraBold"/>
              <a:sym typeface="Gothic A1 ExtraBol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lang="en-US" sz="500">
                <a:solidFill>
                  <a:srgbClr val="3175A9"/>
                </a:solidFill>
                <a:latin typeface="Comfortaa"/>
                <a:ea typeface="Comfortaa"/>
                <a:cs typeface="Comfortaa"/>
                <a:sym typeface="Comfortaa"/>
              </a:rPr>
              <a:t>Morn Moniroit</a:t>
            </a:r>
            <a:r>
              <a:rPr lang="en-US" sz="500">
                <a:solidFill>
                  <a:srgbClr val="3175A9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 /  Intern</a:t>
            </a:r>
            <a:endParaRPr sz="500">
              <a:solidFill>
                <a:srgbClr val="3175A9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pic>
        <p:nvPicPr>
          <p:cNvPr id="135" name="Google Shape;135;g263cf70e513_4_36"/>
          <p:cNvPicPr preferRelativeResize="0"/>
          <p:nvPr/>
        </p:nvPicPr>
        <p:blipFill rotWithShape="1">
          <a:blip r:embed="rId17">
            <a:alphaModFix/>
          </a:blip>
          <a:srcRect b="874" l="0" r="0" t="874"/>
          <a:stretch/>
        </p:blipFill>
        <p:spPr>
          <a:xfrm>
            <a:off x="6385703" y="5114473"/>
            <a:ext cx="648769" cy="79833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9e8f1731af_1_87"/>
          <p:cNvSpPr/>
          <p:nvPr/>
        </p:nvSpPr>
        <p:spPr>
          <a:xfrm>
            <a:off x="234700" y="874942"/>
            <a:ext cx="218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25" lIns="83075" spcFirstLastPara="1" rIns="83075" wrap="square" tIns="4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Malgun Gothic"/>
              <a:buNone/>
            </a:pPr>
            <a:r>
              <a:rPr b="1" i="0" lang="en-US" sz="1275" u="none" cap="none" strike="noStrike">
                <a:solidFill>
                  <a:srgbClr val="0070C0"/>
                </a:solidFill>
                <a:latin typeface="Malgun Gothic"/>
                <a:ea typeface="Malgun Gothic"/>
                <a:cs typeface="Malgun Gothic"/>
                <a:sym typeface="Malgun Gothic"/>
              </a:rPr>
              <a:t>■ </a:t>
            </a:r>
            <a:r>
              <a:rPr b="1" i="0" lang="en-US" sz="1275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비즈플레이 개발센터     </a:t>
            </a:r>
            <a:endParaRPr b="0" i="0" sz="117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42" name="Google Shape;142;g29e8f1731af_1_87"/>
          <p:cNvGraphicFramePr/>
          <p:nvPr/>
        </p:nvGraphicFramePr>
        <p:xfrm>
          <a:off x="159955" y="183437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{69E6A00C-84DD-4B01-8750-F4F2A106BE60}</a:tableStyleId>
              </a:tblPr>
              <a:tblGrid>
                <a:gridCol w="1516925"/>
                <a:gridCol w="464925"/>
                <a:gridCol w="6842250"/>
              </a:tblGrid>
              <a:tr h="282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직원, 연락처</a:t>
                      </a:r>
                      <a:endParaRPr b="1" sz="1100" u="none" cap="none" strike="noStrike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/>
                        <a:t>(안주희 팀장)</a:t>
                      </a:r>
                      <a:endParaRPr sz="900" u="none" cap="none" strike="noStrike"/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: </a:t>
                      </a:r>
                      <a:endParaRPr b="1" sz="11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2175" marB="42175" marR="180475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[직원] 다국어 적용 요청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ㄴ [직원] 직원정보 공개설정 팝업 (2024-01-30~ 2024-02-05)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ㄴ [직원] 이용약관 미동의자 조회 팝업(2024-01-30~2024-02-05)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2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오픈보드</a:t>
                      </a:r>
                      <a:endParaRPr b="1" sz="1100" u="none" cap="none" strike="noStrike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/>
                        <a:t>(박태혁 부장)</a:t>
                      </a:r>
                      <a:endParaRPr sz="900" u="none" cap="none" strike="noStrike"/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:</a:t>
                      </a:r>
                      <a:endParaRPr b="1" sz="1100" u="none" cap="none" strike="noStrike"/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유지운영</a:t>
                      </a:r>
                      <a:endParaRPr sz="10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2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인사관리/MY인사</a:t>
                      </a:r>
                      <a:br>
                        <a:rPr b="1" lang="en-US" sz="1100" u="none" cap="none" strike="noStrike"/>
                      </a:br>
                      <a:r>
                        <a:rPr lang="en-US" sz="900" u="none" cap="none" strike="noStrike"/>
                        <a:t>(박태혁 부장)</a:t>
                      </a:r>
                      <a:endParaRPr sz="900" u="none" cap="none" strike="noStrike"/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: </a:t>
                      </a:r>
                      <a:endParaRPr b="1" sz="11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유지운영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6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그린메시지</a:t>
                      </a:r>
                      <a:endParaRPr b="1" sz="1100" u="none" cap="none" strike="noStrike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 </a:t>
                      </a:r>
                      <a:r>
                        <a:rPr lang="en-US" sz="900" u="none" cap="none" strike="noStrike"/>
                        <a:t>(박태혁 부장)</a:t>
                      </a:r>
                      <a:endParaRPr sz="900" u="none" cap="none" strike="noStrike"/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:</a:t>
                      </a:r>
                      <a:endParaRPr b="1" sz="1100" u="none" cap="none" strike="noStrike"/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유지운영</a:t>
                      </a:r>
                      <a:endParaRPr sz="1000"/>
                    </a:p>
                  </a:txBody>
                  <a:tcPr marT="42175" marB="42175" marR="84450" marL="84450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9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해외전송</a:t>
                      </a:r>
                      <a:r>
                        <a:rPr lang="en-US" sz="1100" u="none" cap="none" strike="noStrike"/>
                        <a:t>(Concur)</a:t>
                      </a:r>
                      <a:endParaRPr sz="1100" u="none" cap="none" strike="noStrike"/>
                    </a:p>
                  </a:txBody>
                  <a:tcPr marT="91475" marB="91475" marR="91450" marL="91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:</a:t>
                      </a:r>
                      <a:endParaRPr b="1" sz="1100" u="none" cap="none" strike="noStrike"/>
                    </a:p>
                  </a:txBody>
                  <a:tcPr marT="91475" marB="91475" marR="91450" marL="91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유지운영</a:t>
                      </a:r>
                      <a:endParaRPr sz="10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75" marB="91475" marR="91450" marL="91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9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뱅크노트</a:t>
                      </a:r>
                      <a:endParaRPr b="1" sz="1100" u="none" cap="none" strike="noStrike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/>
                        <a:t>(박태혁 부장)</a:t>
                      </a:r>
                      <a:endParaRPr sz="900" u="none" cap="none" strike="noStrike"/>
                    </a:p>
                  </a:txBody>
                  <a:tcPr marT="91475" marB="91475" marR="91450" marL="91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:</a:t>
                      </a:r>
                      <a:endParaRPr b="1" sz="1100" u="none" cap="none" strike="noStrike"/>
                    </a:p>
                  </a:txBody>
                  <a:tcPr marT="91475" marB="91475" marR="91450" marL="91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뱅크노트앱 &gt; 계좌 조회 실패 문의</a:t>
                      </a: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(2024-02-07~2024-02-08)</a:t>
                      </a:r>
                      <a:endParaRPr sz="10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75" marB="91475" marR="91450" marL="91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2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비즈캘린더,비즈메모</a:t>
                      </a:r>
                      <a:r>
                        <a:rPr lang="en-US" sz="1100" u="none" cap="none" strike="noStrike"/>
                        <a:t> </a:t>
                      </a:r>
                      <a:r>
                        <a:rPr lang="en-US" sz="900" u="none" cap="none" strike="noStrike"/>
                        <a:t>(박태혁 부장)</a:t>
                      </a:r>
                      <a:endParaRPr sz="900" u="none" cap="none" strike="noStrike"/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:</a:t>
                      </a:r>
                      <a:endParaRPr b="1" sz="1100" u="none" cap="none" strike="noStrike"/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유지운영</a:t>
                      </a:r>
                      <a:endParaRPr sz="10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2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카드 MIS</a:t>
                      </a:r>
                      <a:endParaRPr b="1" sz="1100" u="none" cap="none" strike="noStrike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/>
                        <a:t>(박태혁 부장)</a:t>
                      </a:r>
                      <a:endParaRPr b="1" sz="900" u="none" cap="none" strike="noStrike"/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:</a:t>
                      </a:r>
                      <a:endParaRPr b="1" sz="1100" u="none" cap="none" strike="noStrike"/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유지운영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42175" marB="42175" marR="84450" marL="844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3" name="Google Shape;143;g29e8f1731af_1_87"/>
          <p:cNvSpPr txBox="1"/>
          <p:nvPr/>
        </p:nvSpPr>
        <p:spPr>
          <a:xfrm>
            <a:off x="6427009" y="179514"/>
            <a:ext cx="254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2. 글로벌아웃소싱</a:t>
            </a:r>
            <a:endParaRPr b="1" i="0" sz="1800" u="none" cap="none" strike="noStrik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29e8f1731af_1_87"/>
          <p:cNvSpPr txBox="1"/>
          <p:nvPr/>
        </p:nvSpPr>
        <p:spPr>
          <a:xfrm>
            <a:off x="5" y="39733"/>
            <a:ext cx="30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B2B R&amp;D </a:t>
            </a:r>
            <a:r>
              <a:rPr b="1" i="0" lang="en-US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Department</a:t>
            </a:r>
            <a:endParaRPr b="1" i="0" sz="14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g29e8f1731af_1_87"/>
          <p:cNvSpPr txBox="1"/>
          <p:nvPr/>
        </p:nvSpPr>
        <p:spPr>
          <a:xfrm>
            <a:off x="0" y="39725"/>
            <a:ext cx="293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B2B R&amp;D Department</a:t>
            </a:r>
            <a:r>
              <a:rPr b="1" lang="en-US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/ </a:t>
            </a:r>
            <a:r>
              <a:rPr lang="en-US" sz="1014">
                <a:solidFill>
                  <a:schemeClr val="dk1"/>
                </a:solidFill>
              </a:rPr>
              <a:t>Bizweb</a:t>
            </a:r>
            <a:r>
              <a:rPr lang="en-US" sz="1110">
                <a:solidFill>
                  <a:srgbClr val="0070C0"/>
                </a:solidFill>
              </a:rPr>
              <a:t> </a:t>
            </a:r>
            <a:endParaRPr b="1" i="0" sz="14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6" name="Google Shape;146;g29e8f1731af_1_87"/>
          <p:cNvGrpSpPr/>
          <p:nvPr/>
        </p:nvGrpSpPr>
        <p:grpSpPr>
          <a:xfrm>
            <a:off x="2631100" y="691183"/>
            <a:ext cx="1730550" cy="736831"/>
            <a:chOff x="3010450" y="503922"/>
            <a:chExt cx="1730550" cy="795628"/>
          </a:xfrm>
        </p:grpSpPr>
        <p:sp>
          <p:nvSpPr>
            <p:cNvPr id="147" name="Google Shape;147;g29e8f1731af_1_87"/>
            <p:cNvSpPr txBox="1"/>
            <p:nvPr/>
          </p:nvSpPr>
          <p:spPr>
            <a:xfrm>
              <a:off x="3010450" y="950650"/>
              <a:ext cx="852300" cy="34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1" i="0" lang="en-US" sz="900" u="none" cap="none" strike="noStrike">
                  <a:solidFill>
                    <a:srgbClr val="0070C0"/>
                  </a:solidFill>
                  <a:latin typeface="Arial"/>
                  <a:ea typeface="Arial"/>
                  <a:cs typeface="Arial"/>
                  <a:sym typeface="Arial"/>
                </a:rPr>
                <a:t>박태혁/부장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g29e8f1731af_1_87"/>
            <p:cNvSpPr txBox="1"/>
            <p:nvPr/>
          </p:nvSpPr>
          <p:spPr>
            <a:xfrm>
              <a:off x="3769000" y="943400"/>
              <a:ext cx="972000" cy="34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1" i="0" lang="en-US" sz="900" u="none" cap="none" strike="noStrike">
                  <a:solidFill>
                    <a:srgbClr val="0070C0"/>
                  </a:solidFill>
                  <a:latin typeface="Arial"/>
                  <a:ea typeface="Arial"/>
                  <a:cs typeface="Arial"/>
                  <a:sym typeface="Arial"/>
                </a:rPr>
                <a:t>안주희</a:t>
              </a:r>
              <a:r>
                <a:rPr b="1" i="0" lang="en-US" sz="900" u="none" cap="none" strike="noStrike">
                  <a:solidFill>
                    <a:srgbClr val="0070C0"/>
                  </a:solidFill>
                  <a:latin typeface="Arial"/>
                  <a:ea typeface="Arial"/>
                  <a:cs typeface="Arial"/>
                  <a:sym typeface="Arial"/>
                </a:rPr>
                <a:t>/</a:t>
              </a:r>
              <a:r>
                <a:rPr b="1" lang="en-US" sz="900">
                  <a:solidFill>
                    <a:srgbClr val="0070C0"/>
                  </a:solidFill>
                </a:rPr>
                <a:t>부장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9" name="Google Shape;149;g29e8f1731af_1_87"/>
            <p:cNvGrpSpPr/>
            <p:nvPr/>
          </p:nvGrpSpPr>
          <p:grpSpPr>
            <a:xfrm>
              <a:off x="3196563" y="503922"/>
              <a:ext cx="1195985" cy="504194"/>
              <a:chOff x="3196563" y="503922"/>
              <a:chExt cx="1195985" cy="504194"/>
            </a:xfrm>
          </p:grpSpPr>
          <p:pic>
            <p:nvPicPr>
              <p:cNvPr id="150" name="Google Shape;150;g29e8f1731af_1_8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3196563" y="528056"/>
                <a:ext cx="480060" cy="4800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1" name="Google Shape;151;g29e8f1731af_1_87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3912488" y="503922"/>
                <a:ext cx="480060" cy="4800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a3c4cb7b08_1_0"/>
          <p:cNvSpPr txBox="1"/>
          <p:nvPr/>
        </p:nvSpPr>
        <p:spPr>
          <a:xfrm>
            <a:off x="6427009" y="179514"/>
            <a:ext cx="254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2. 글로벌아웃소싱</a:t>
            </a:r>
            <a:endParaRPr b="1" i="0" sz="1800" u="none" cap="none" strike="noStrik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g2a3c4cb7b08_1_0"/>
          <p:cNvSpPr txBox="1"/>
          <p:nvPr/>
        </p:nvSpPr>
        <p:spPr>
          <a:xfrm>
            <a:off x="0" y="39725"/>
            <a:ext cx="293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B2B R&amp;D Department</a:t>
            </a:r>
            <a:r>
              <a:rPr b="1" lang="en-US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/ </a:t>
            </a:r>
            <a:r>
              <a:rPr lang="en-US" sz="1014">
                <a:solidFill>
                  <a:schemeClr val="dk1"/>
                </a:solidFill>
              </a:rPr>
              <a:t>Bizweb</a:t>
            </a:r>
            <a:r>
              <a:rPr lang="en-US" sz="1110">
                <a:solidFill>
                  <a:srgbClr val="0070C0"/>
                </a:solidFill>
              </a:rPr>
              <a:t> </a:t>
            </a:r>
            <a:endParaRPr b="1" i="0" sz="14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59" name="Google Shape;159;g2a3c4cb7b08_1_0"/>
          <p:cNvGraphicFramePr/>
          <p:nvPr/>
        </p:nvGraphicFramePr>
        <p:xfrm>
          <a:off x="142513" y="1154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{F7BEFB30-1E9F-4DC6-8963-A3C6F9DC16FF}</a:tableStyleId>
              </a:tblPr>
              <a:tblGrid>
                <a:gridCol w="2792075"/>
                <a:gridCol w="1843350"/>
                <a:gridCol w="950475"/>
                <a:gridCol w="1147500"/>
                <a:gridCol w="1163725"/>
                <a:gridCol w="961825"/>
              </a:tblGrid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solidFill>
                            <a:srgbClr val="434343"/>
                          </a:solidFill>
                        </a:rPr>
                        <a:t>Task(12)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solidFill>
                            <a:srgbClr val="434343"/>
                          </a:solidFill>
                        </a:rPr>
                        <a:t>Remark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solidFill>
                            <a:srgbClr val="434343"/>
                          </a:solidFill>
                        </a:rPr>
                        <a:t>P.I.C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solidFill>
                            <a:srgbClr val="434343"/>
                          </a:solidFill>
                        </a:rPr>
                        <a:t>Start Date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solidFill>
                            <a:srgbClr val="434343"/>
                          </a:solidFill>
                        </a:rPr>
                        <a:t>End </a:t>
                      </a:r>
                      <a:r>
                        <a:rPr b="1" lang="en-US" sz="1000">
                          <a:solidFill>
                            <a:srgbClr val="434343"/>
                          </a:solidFill>
                        </a:rPr>
                        <a:t>date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>
                          <a:solidFill>
                            <a:srgbClr val="434343"/>
                          </a:solidFill>
                        </a:rPr>
                        <a:t>% Done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45700" marB="45700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9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노크 전송</a:t>
                      </a:r>
                      <a:endParaRPr b="1" sz="1000">
                        <a:solidFill>
                          <a:schemeClr val="dk1"/>
                        </a:solidFill>
                      </a:endParaRPr>
                    </a:p>
                  </a:txBody>
                  <a:tcPr marT="4570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4570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Sovita</a:t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4570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2024-01-29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4570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</a:t>
                      </a: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06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4570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100</a:t>
                      </a: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%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4570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9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일정관리 PUSH 설정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Sovita</a:t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2024-02-02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2024-02-06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100%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9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일정 요청 확인상태 변경</a:t>
                      </a:r>
                      <a:endParaRPr b="1"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daraboth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2024-01-29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2024-02-06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100%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일정 요청 목록 조회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daraboth</a:t>
                      </a:r>
                      <a:endParaRPr sz="1000"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2024-01-31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2024-02-06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100%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9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내 일정 목록 조회</a:t>
                      </a:r>
                      <a:endParaRPr b="1"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daraboth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2024-01-31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2024-02-06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100%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일정 상세 조회</a:t>
                      </a:r>
                      <a:endParaRPr b="1"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daraboth</a:t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2024-02-02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2024-02-06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100%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9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일정 검색</a:t>
                      </a:r>
                      <a:endParaRPr b="1"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daraboth</a:t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100</a:t>
                      </a: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%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</a:rPr>
                        <a:t>pop_일정공유자</a:t>
                      </a:r>
                      <a:endParaRPr sz="900">
                        <a:solidFill>
                          <a:srgbClr val="0000FF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0000FF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  <a:highlight>
                            <a:schemeClr val="lt1"/>
                          </a:highlight>
                        </a:rPr>
                        <a:t>daraboth</a:t>
                      </a:r>
                      <a:endParaRPr sz="1000">
                        <a:solidFill>
                          <a:srgbClr val="0000FF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2024-02-01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2024-02-08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100%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</a:rPr>
                        <a:t>공유자 추가 등록/수정</a:t>
                      </a:r>
                      <a:endParaRPr sz="900">
                        <a:solidFill>
                          <a:srgbClr val="0000FF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0000FF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  <a:highlight>
                            <a:schemeClr val="lt1"/>
                          </a:highlight>
                        </a:rPr>
                        <a:t>daraboth</a:t>
                      </a:r>
                      <a:endParaRPr sz="1000">
                        <a:solidFill>
                          <a:srgbClr val="0000FF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2024-02-07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2024-02-08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100%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900">
                          <a:solidFill>
                            <a:srgbClr val="0000FF"/>
                          </a:solidFill>
                          <a:highlight>
                            <a:srgbClr val="FFFFFF"/>
                          </a:highlight>
                        </a:rPr>
                        <a:t>일정 등록</a:t>
                      </a:r>
                      <a:endParaRPr b="1" sz="1000">
                        <a:solidFill>
                          <a:srgbClr val="0000FF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0000FF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  <a:highlight>
                            <a:schemeClr val="lt1"/>
                          </a:highlight>
                        </a:rPr>
                        <a:t>chivorn</a:t>
                      </a:r>
                      <a:endParaRPr sz="1000">
                        <a:solidFill>
                          <a:srgbClr val="0000FF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2024-02-01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2024-02-06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100%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일정 수정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chivorn</a:t>
                      </a:r>
                      <a:endParaRPr sz="1000"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2024-02-06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100%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일정 공유자 목록 조회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chivorn</a:t>
                      </a:r>
                      <a:endParaRPr sz="1000">
                        <a:solidFill>
                          <a:schemeClr val="dk1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2024-02-01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2024-02-06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</a:rPr>
                        <a:t>100%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2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일정관리 배경색 조회</a:t>
                      </a:r>
                      <a:endParaRPr sz="900">
                        <a:solidFill>
                          <a:srgbClr val="0000FF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0000FF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  <a:highlight>
                            <a:schemeClr val="lt1"/>
                          </a:highlight>
                        </a:rPr>
                        <a:t>chivorn</a:t>
                      </a:r>
                      <a:endParaRPr sz="1000">
                        <a:solidFill>
                          <a:srgbClr val="0000FF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2024-02-06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2024-02-06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0000FF"/>
                          </a:solidFill>
                        </a:rPr>
                        <a:t>100%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0" marB="91425" marR="91425" marL="91425" anchor="ctr">
                    <a:lnL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0" name="Google Shape;160;g2a3c4cb7b08_1_0"/>
          <p:cNvSpPr/>
          <p:nvPr/>
        </p:nvSpPr>
        <p:spPr>
          <a:xfrm>
            <a:off x="108750" y="486600"/>
            <a:ext cx="2638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25" lIns="83075" spcFirstLastPara="1" rIns="83075" wrap="square" tIns="4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Malgun Gothic"/>
              <a:buNone/>
            </a:pPr>
            <a:r>
              <a:rPr b="1" i="0" lang="en-US" sz="1275" u="none" cap="none" strike="noStrike">
                <a:solidFill>
                  <a:srgbClr val="0070C0"/>
                </a:solidFill>
                <a:latin typeface="Malgun Gothic"/>
                <a:ea typeface="Malgun Gothic"/>
                <a:cs typeface="Malgun Gothic"/>
                <a:sym typeface="Malgun Gothic"/>
              </a:rPr>
              <a:t>■ </a:t>
            </a:r>
            <a:r>
              <a:rPr b="1" lang="en-US" sz="1275">
                <a:solidFill>
                  <a:srgbClr val="0070C0"/>
                </a:solidFill>
              </a:rPr>
              <a:t>경리나라-그룹웨어-캘린더 API  </a:t>
            </a:r>
            <a:r>
              <a:rPr b="1" i="0" lang="en-US" sz="1275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endParaRPr b="0" i="0" sz="117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g2a3c4cb7b08_1_0"/>
          <p:cNvSpPr txBox="1"/>
          <p:nvPr/>
        </p:nvSpPr>
        <p:spPr>
          <a:xfrm>
            <a:off x="2981125" y="789678"/>
            <a:ext cx="85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75"/>
              <a:buFont typeface="Arial"/>
              <a:buNone/>
            </a:pPr>
            <a:r>
              <a:rPr b="1" lang="en-US" sz="900">
                <a:solidFill>
                  <a:srgbClr val="0070C0"/>
                </a:solidFill>
              </a:rPr>
              <a:t>허욱</a:t>
            </a:r>
            <a:r>
              <a:rPr b="1" i="0" lang="en-US" sz="9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b="1" lang="en-US" sz="900">
                <a:solidFill>
                  <a:srgbClr val="0070C0"/>
                </a:solidFill>
              </a:rPr>
              <a:t>센터장</a:t>
            </a:r>
            <a:r>
              <a:rPr b="1" i="0" lang="en-US" sz="9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              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g2a3c4cb7b08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5950" y="257100"/>
            <a:ext cx="538800" cy="548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3" name="Google Shape;163;g2a3c4cb7b08_1_0"/>
          <p:cNvSpPr txBox="1"/>
          <p:nvPr/>
        </p:nvSpPr>
        <p:spPr>
          <a:xfrm>
            <a:off x="3683714" y="789678"/>
            <a:ext cx="85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75"/>
              <a:buFont typeface="Arial"/>
              <a:buNone/>
            </a:pPr>
            <a:r>
              <a:rPr b="1" lang="en-US" sz="900">
                <a:solidFill>
                  <a:srgbClr val="0070C0"/>
                </a:solidFill>
              </a:rPr>
              <a:t>천병근</a:t>
            </a:r>
            <a:r>
              <a:rPr b="1" i="0" lang="en-US" sz="9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b="1" lang="en-US" sz="900">
                <a:solidFill>
                  <a:srgbClr val="0070C0"/>
                </a:solidFill>
              </a:rPr>
              <a:t>팀장</a:t>
            </a:r>
            <a:r>
              <a:rPr b="1" i="0" lang="en-US" sz="9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              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g2a3c4cb7b08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8563" y="257100"/>
            <a:ext cx="539400" cy="548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5" name="Google Shape;165;g2a3c4cb7b08_1_0"/>
          <p:cNvSpPr txBox="1"/>
          <p:nvPr/>
        </p:nvSpPr>
        <p:spPr>
          <a:xfrm>
            <a:off x="4396939" y="789665"/>
            <a:ext cx="85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75"/>
              <a:buFont typeface="Arial"/>
              <a:buNone/>
            </a:pPr>
            <a:r>
              <a:rPr b="1" lang="en-US" sz="900">
                <a:solidFill>
                  <a:srgbClr val="0070C0"/>
                </a:solidFill>
              </a:rPr>
              <a:t>임영원</a:t>
            </a:r>
            <a:r>
              <a:rPr b="1" i="0" lang="en-US" sz="9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b="1" lang="en-US" sz="900">
                <a:solidFill>
                  <a:srgbClr val="0070C0"/>
                </a:solidFill>
              </a:rPr>
              <a:t>팀장</a:t>
            </a:r>
            <a:r>
              <a:rPr b="1" i="0" lang="en-US" sz="9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              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g2a3c4cb7b08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8425" y="247950"/>
            <a:ext cx="567000" cy="567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4ba4f1287_0_0"/>
          <p:cNvSpPr txBox="1"/>
          <p:nvPr/>
        </p:nvSpPr>
        <p:spPr>
          <a:xfrm>
            <a:off x="6427009" y="179514"/>
            <a:ext cx="254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Calibri"/>
              <a:buNone/>
            </a:pPr>
            <a:r>
              <a:rPr b="1" i="0" lang="en-US" sz="18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2. 글로벌아웃소싱</a:t>
            </a:r>
            <a:endParaRPr b="1" i="0" sz="1800" u="none" cap="none" strike="noStrik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g264ba4f1287_0_0"/>
          <p:cNvSpPr txBox="1"/>
          <p:nvPr/>
        </p:nvSpPr>
        <p:spPr>
          <a:xfrm>
            <a:off x="0" y="39725"/>
            <a:ext cx="293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B2B R&amp;D Department</a:t>
            </a:r>
            <a:r>
              <a:rPr b="1" lang="en-US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/ </a:t>
            </a:r>
            <a:r>
              <a:rPr lang="en-US" sz="1014">
                <a:solidFill>
                  <a:schemeClr val="dk1"/>
                </a:solidFill>
              </a:rPr>
              <a:t>Bizweb</a:t>
            </a:r>
            <a:r>
              <a:rPr lang="en-US" sz="1110">
                <a:solidFill>
                  <a:srgbClr val="0070C0"/>
                </a:solidFill>
              </a:rPr>
              <a:t> </a:t>
            </a:r>
            <a:endParaRPr b="1" i="0" sz="14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g264ba4f1287_0_0"/>
          <p:cNvSpPr/>
          <p:nvPr/>
        </p:nvSpPr>
        <p:spPr>
          <a:xfrm>
            <a:off x="108750" y="486600"/>
            <a:ext cx="278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25" lIns="83075" spcFirstLastPara="1" rIns="83075" wrap="square" tIns="4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Malgun Gothic"/>
              <a:buNone/>
            </a:pPr>
            <a:r>
              <a:rPr b="1" i="0" lang="en-US" sz="1275" u="none" cap="none" strike="noStrike">
                <a:solidFill>
                  <a:srgbClr val="0070C0"/>
                </a:solidFill>
                <a:latin typeface="Malgun Gothic"/>
                <a:ea typeface="Malgun Gothic"/>
                <a:cs typeface="Malgun Gothic"/>
                <a:sym typeface="Malgun Gothic"/>
              </a:rPr>
              <a:t>■ </a:t>
            </a:r>
            <a:r>
              <a:rPr b="1" lang="en-US" sz="1275">
                <a:solidFill>
                  <a:srgbClr val="0070C0"/>
                </a:solidFill>
              </a:rPr>
              <a:t>Webill365-B2B 빌링서비스</a:t>
            </a:r>
            <a:r>
              <a:rPr b="1" lang="en-US" sz="1275">
                <a:solidFill>
                  <a:srgbClr val="0070C0"/>
                </a:solidFill>
              </a:rPr>
              <a:t> </a:t>
            </a:r>
            <a:r>
              <a:rPr b="1" i="0" lang="en-US" sz="1275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endParaRPr b="0" i="0" sz="117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g264ba4f128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1525" y="366600"/>
            <a:ext cx="485100" cy="489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6" name="Google Shape;176;g264ba4f1287_0_0"/>
          <p:cNvSpPr txBox="1"/>
          <p:nvPr/>
        </p:nvSpPr>
        <p:spPr>
          <a:xfrm>
            <a:off x="2600125" y="789678"/>
            <a:ext cx="85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75"/>
              <a:buFont typeface="Arial"/>
              <a:buNone/>
            </a:pPr>
            <a:r>
              <a:rPr b="1" lang="en-US" sz="900">
                <a:solidFill>
                  <a:srgbClr val="0070C0"/>
                </a:solidFill>
              </a:rPr>
              <a:t>허욱</a:t>
            </a:r>
            <a:r>
              <a:rPr b="1" i="0" lang="en-US" sz="9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/부장                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g264ba4f1287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2425" y="364350"/>
            <a:ext cx="484500" cy="493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8" name="Google Shape;178;g264ba4f1287_0_0"/>
          <p:cNvSpPr txBox="1"/>
          <p:nvPr/>
        </p:nvSpPr>
        <p:spPr>
          <a:xfrm>
            <a:off x="3376225" y="789678"/>
            <a:ext cx="852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75"/>
              <a:buFont typeface="Arial"/>
              <a:buNone/>
            </a:pPr>
            <a:r>
              <a:rPr b="1" lang="en-US" sz="900">
                <a:solidFill>
                  <a:srgbClr val="0070C0"/>
                </a:solidFill>
              </a:rPr>
              <a:t>최성제</a:t>
            </a:r>
            <a:r>
              <a:rPr b="1" i="0" lang="en-US" sz="9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b="1" lang="en-US" sz="900">
                <a:solidFill>
                  <a:srgbClr val="0070C0"/>
                </a:solidFill>
              </a:rPr>
              <a:t>팀장</a:t>
            </a:r>
            <a:r>
              <a:rPr b="1" i="0" lang="en-US" sz="9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              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9" name="Google Shape;179;g264ba4f1287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750" y="1462525"/>
            <a:ext cx="8839199" cy="26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2023-07-29T08:22:43Z</dcterms:created>
  <dc:creator>Namhoon, kang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정보통신BU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A4 Paper (210x297 mm)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8</vt:i4>
  </property>
  <property fmtid="{D5CDD505-2E9C-101B-9397-08002B2CF9AE}" pid="13" name="KSOProductBuildVer">
    <vt:lpwstr>1033-5.4.1.7973</vt:lpwstr>
  </property>
  <property fmtid="{D5CDD505-2E9C-101B-9397-08002B2CF9AE}" pid="14" name="ICV">
    <vt:lpwstr>DBE5D5C65B8F434EB0EB2F09ACC6E1EC</vt:lpwstr>
  </property>
</Properties>
</file>